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5"/>
  </p:sldMasterIdLst>
  <p:notesMasterIdLst>
    <p:notesMasterId r:id="rId51"/>
  </p:notesMasterIdLst>
  <p:handoutMasterIdLst>
    <p:handoutMasterId r:id="rId52"/>
  </p:handoutMasterIdLst>
  <p:sldIdLst>
    <p:sldId id="263" r:id="rId6"/>
    <p:sldId id="270" r:id="rId7"/>
    <p:sldId id="273" r:id="rId8"/>
    <p:sldId id="268" r:id="rId9"/>
    <p:sldId id="445" r:id="rId10"/>
    <p:sldId id="450" r:id="rId11"/>
    <p:sldId id="449" r:id="rId12"/>
    <p:sldId id="486" r:id="rId13"/>
    <p:sldId id="487" r:id="rId14"/>
    <p:sldId id="468" r:id="rId15"/>
    <p:sldId id="484" r:id="rId16"/>
    <p:sldId id="444" r:id="rId17"/>
    <p:sldId id="451" r:id="rId18"/>
    <p:sldId id="452" r:id="rId19"/>
    <p:sldId id="458" r:id="rId20"/>
    <p:sldId id="454" r:id="rId21"/>
    <p:sldId id="457" r:id="rId22"/>
    <p:sldId id="459" r:id="rId23"/>
    <p:sldId id="460" r:id="rId24"/>
    <p:sldId id="462" r:id="rId25"/>
    <p:sldId id="464" r:id="rId26"/>
    <p:sldId id="465" r:id="rId27"/>
    <p:sldId id="466" r:id="rId28"/>
    <p:sldId id="467" r:id="rId29"/>
    <p:sldId id="469" r:id="rId30"/>
    <p:sldId id="470" r:id="rId31"/>
    <p:sldId id="471" r:id="rId32"/>
    <p:sldId id="472" r:id="rId33"/>
    <p:sldId id="485" r:id="rId34"/>
    <p:sldId id="473" r:id="rId35"/>
    <p:sldId id="474" r:id="rId36"/>
    <p:sldId id="476" r:id="rId37"/>
    <p:sldId id="478" r:id="rId38"/>
    <p:sldId id="479" r:id="rId39"/>
    <p:sldId id="480" r:id="rId40"/>
    <p:sldId id="481" r:id="rId41"/>
    <p:sldId id="482" r:id="rId42"/>
    <p:sldId id="455" r:id="rId43"/>
    <p:sldId id="483" r:id="rId44"/>
    <p:sldId id="456" r:id="rId45"/>
    <p:sldId id="446" r:id="rId46"/>
    <p:sldId id="447" r:id="rId47"/>
    <p:sldId id="448" r:id="rId48"/>
    <p:sldId id="390" r:id="rId49"/>
    <p:sldId id="264" r:id="rId50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Open Sans Light" panose="020B0604020202020204" charset="0"/>
      <p:regular r:id="rId57"/>
      <p: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4141"/>
    <a:srgbClr val="F1E03F"/>
    <a:srgbClr val="D84D49"/>
    <a:srgbClr val="E8D148"/>
    <a:srgbClr val="F4EA28"/>
    <a:srgbClr val="F3F3F3"/>
    <a:srgbClr val="FFA3A3"/>
    <a:srgbClr val="CC4542"/>
    <a:srgbClr val="3399FF"/>
    <a:srgbClr val="A9A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7" autoAdjust="0"/>
    <p:restoredTop sz="71263" autoAdjust="0"/>
  </p:normalViewPr>
  <p:slideViewPr>
    <p:cSldViewPr snapToGrid="0">
      <p:cViewPr varScale="1">
        <p:scale>
          <a:sx n="62" d="100"/>
          <a:sy n="62" d="100"/>
        </p:scale>
        <p:origin x="1296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3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61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26/11/2015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on slide title 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Some things are not available as properties only attributes so use the attribute tag</a:t>
            </a:r>
          </a:p>
          <a:p>
            <a:r>
              <a:rPr lang="en-AU" dirty="0" smtClean="0"/>
              <a:t>https://developer.mozilla.org/en-US/docs/Glossary/property</a:t>
            </a:r>
          </a:p>
          <a:p>
            <a:r>
              <a:rPr lang="en-AU" dirty="0" smtClean="0"/>
              <a:t>https://developer.mozilla.org/en-US/docs/Glossary/property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497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Some things are not available as properties only attributes so use the attribute tag</a:t>
            </a:r>
          </a:p>
          <a:p>
            <a:r>
              <a:rPr lang="en-AU" dirty="0" smtClean="0"/>
              <a:t>https://developer.mozilla.org/en-US/docs/Glossary/property</a:t>
            </a:r>
          </a:p>
          <a:p>
            <a:r>
              <a:rPr lang="en-AU" dirty="0" smtClean="0"/>
              <a:t>https://developer.mozilla.org/en-US/docs/Glossary/property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020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Some things are not available as properties only attributes so use the attribute tag</a:t>
            </a:r>
          </a:p>
          <a:p>
            <a:r>
              <a:rPr lang="en-AU" dirty="0" smtClean="0"/>
              <a:t>https://developer.mozilla.org/en-US/docs/Glossary/property</a:t>
            </a:r>
          </a:p>
          <a:p>
            <a:r>
              <a:rPr lang="en-AU" dirty="0" smtClean="0"/>
              <a:t>https://developer.mozilla.org/en-US/docs/Glossary/property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727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Some things are not available as properties only attributes so use the attribute tag</a:t>
            </a:r>
          </a:p>
          <a:p>
            <a:r>
              <a:rPr lang="en-AU" dirty="0" smtClean="0"/>
              <a:t>https://developer.mozilla.org/en-US/docs/Glossary/property</a:t>
            </a:r>
          </a:p>
          <a:p>
            <a:r>
              <a:rPr lang="en-AU" dirty="0" smtClean="0"/>
              <a:t>https://developer.mozilla.org/en-US/docs/Glossary/property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756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95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62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55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NOTE agenda same as finish</a:t>
            </a:r>
          </a:p>
          <a:p>
            <a:endParaRPr lang="en-AU" dirty="0" smtClean="0"/>
          </a:p>
          <a:p>
            <a:r>
              <a:rPr lang="en-AU" dirty="0" smtClean="0"/>
              <a:t>Approx. 45min for</a:t>
            </a:r>
            <a:r>
              <a:rPr lang="en-AU" baseline="0" dirty="0" smtClean="0"/>
              <a:t> the 10 </a:t>
            </a:r>
            <a:r>
              <a:rPr lang="en-AU" baseline="0" dirty="0" err="1" smtClean="0"/>
              <a:t>qu</a:t>
            </a:r>
            <a:r>
              <a:rPr lang="en-AU" baseline="0" dirty="0" smtClean="0"/>
              <a:t> and the 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7273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8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 wish I had been given this talk </a:t>
            </a:r>
          </a:p>
          <a:p>
            <a:r>
              <a:rPr lang="en-AU" baseline="0" dirty="0" smtClean="0"/>
              <a:t>	</a:t>
            </a:r>
          </a:p>
          <a:p>
            <a:endParaRPr lang="en-AU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4787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Spend the most of my time building ng</a:t>
            </a:r>
            <a:r>
              <a:rPr lang="en-AU" baseline="0" dirty="0" smtClean="0"/>
              <a:t> and </a:t>
            </a:r>
            <a:r>
              <a:rPr lang="en-AU" baseline="0" dirty="0" err="1" smtClean="0"/>
              <a:t>ts</a:t>
            </a:r>
            <a:endParaRPr lang="en-AU" dirty="0" smtClean="0"/>
          </a:p>
          <a:p>
            <a:r>
              <a:rPr lang="en-AU" dirty="0" smtClean="0"/>
              <a:t>This</a:t>
            </a:r>
            <a:r>
              <a:rPr lang="en-AU" baseline="0" dirty="0" smtClean="0"/>
              <a:t> is actually me in Jervis Bay south of Sydney</a:t>
            </a:r>
            <a:endParaRPr lang="en-AU" dirty="0" smtClean="0"/>
          </a:p>
          <a:p>
            <a:r>
              <a:rPr lang="en-AU" dirty="0" smtClean="0"/>
              <a:t>Follow me on twitter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944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Approx. 45min for</a:t>
            </a:r>
            <a:r>
              <a:rPr lang="en-AU" baseline="0" dirty="0" smtClean="0"/>
              <a:t> the 10 </a:t>
            </a:r>
            <a:r>
              <a:rPr lang="en-AU" baseline="0" dirty="0" err="1" smtClean="0"/>
              <a:t>qu</a:t>
            </a:r>
            <a:r>
              <a:rPr lang="en-AU" baseline="0" dirty="0" smtClean="0"/>
              <a:t> and the 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764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46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Some things are not available as properties only attributes so use the attribute tag</a:t>
            </a:r>
          </a:p>
          <a:p>
            <a:r>
              <a:rPr lang="en-AU" dirty="0" smtClean="0"/>
              <a:t>https://developer.mozilla.org/en-US/docs/Glossary/property</a:t>
            </a:r>
          </a:p>
          <a:p>
            <a:r>
              <a:rPr lang="en-AU" dirty="0" smtClean="0"/>
              <a:t>https://developer.mozilla.org/en-US/docs/Glossary/property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12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Some things are not available as properties only attributes so use the attribute tag</a:t>
            </a:r>
          </a:p>
          <a:p>
            <a:r>
              <a:rPr lang="en-AU" dirty="0" smtClean="0"/>
              <a:t>https://developer.mozilla.org/en-US/docs/Glossary/property</a:t>
            </a:r>
          </a:p>
          <a:p>
            <a:r>
              <a:rPr lang="en-AU" dirty="0" smtClean="0"/>
              <a:t>https://developer.mozilla.org/en-US/docs/Glossary/property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9830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Some things are not available as properties only attributes so use the attribute tag</a:t>
            </a:r>
          </a:p>
          <a:p>
            <a:r>
              <a:rPr lang="en-AU" dirty="0" smtClean="0"/>
              <a:t>https://developer.mozilla.org/en-US/docs/Glossary/property</a:t>
            </a:r>
          </a:p>
          <a:p>
            <a:r>
              <a:rPr lang="en-AU" dirty="0" smtClean="0"/>
              <a:t>https://developer.mozilla.org/en-US/docs/Glossary/property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1920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Some things are not available as properties only attributes so use the attribute tag</a:t>
            </a:r>
          </a:p>
          <a:p>
            <a:r>
              <a:rPr lang="en-AU" dirty="0" smtClean="0"/>
              <a:t>https://developer.mozilla.org/en-US/docs/Glossary/property</a:t>
            </a:r>
          </a:p>
          <a:p>
            <a:r>
              <a:rPr lang="en-AU" dirty="0" smtClean="0"/>
              <a:t>https://developer.mozilla.org/en-US/docs/Glossary/property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757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42146"/>
            <a:ext cx="7708034" cy="37932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6" name="Footer Placeholder 8"/>
          <p:cNvSpPr txBox="1">
            <a:spLocks/>
          </p:cNvSpPr>
          <p:nvPr userDrawn="1"/>
        </p:nvSpPr>
        <p:spPr>
          <a:xfrm>
            <a:off x="904875" y="6494546"/>
            <a:ext cx="7708034" cy="3793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Join the Conversation #DevSuperPowers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 txBox="1">
            <a:spLocks/>
          </p:cNvSpPr>
          <p:nvPr userDrawn="1"/>
        </p:nvSpPr>
        <p:spPr>
          <a:xfrm>
            <a:off x="886829" y="6379441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Event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utritionexperts.com.a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nutritionexperts.com.a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 smtClean="0"/>
          </a:p>
          <a:p>
            <a:pPr algn="ctr"/>
            <a:r>
              <a:rPr lang="en-AU" sz="2400" dirty="0" smtClean="0"/>
              <a:t>Enterprise Software Development</a:t>
            </a:r>
            <a:endParaRPr lang="en-AU" sz="1800" dirty="0"/>
          </a:p>
          <a:p>
            <a:pPr algn="ctr"/>
            <a:endParaRPr lang="en-AU" sz="1800" dirty="0" smtClean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Main template syntax to learn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{{ }}  =   Interpolation</a:t>
            </a:r>
          </a:p>
          <a:p>
            <a:r>
              <a:rPr lang="en-AU" dirty="0" smtClean="0"/>
              <a:t>[ ]     =   Property Binding</a:t>
            </a:r>
          </a:p>
          <a:p>
            <a:r>
              <a:rPr lang="en-AU" dirty="0" smtClean="0"/>
              <a:t>( )     </a:t>
            </a:r>
            <a:r>
              <a:rPr lang="en-AU" dirty="0"/>
              <a:t>=   </a:t>
            </a:r>
            <a:r>
              <a:rPr lang="en-AU" dirty="0" smtClean="0"/>
              <a:t> Event Binding</a:t>
            </a:r>
            <a:endParaRPr lang="en-AU" dirty="0"/>
          </a:p>
          <a:p>
            <a:r>
              <a:rPr lang="en-AU" dirty="0" smtClean="0"/>
              <a:t>*      =    Template </a:t>
            </a:r>
          </a:p>
          <a:p>
            <a:r>
              <a:rPr lang="en-AU" dirty="0" smtClean="0"/>
              <a:t>#     =     Reference </a:t>
            </a:r>
            <a:endParaRPr lang="en-AU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9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 lot less angular directives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2500"/>
          </a:bodyPr>
          <a:lstStyle/>
          <a:p>
            <a:r>
              <a:rPr lang="en-AU" dirty="0" smtClean="0"/>
              <a:t>&lt;button ng-click=“</a:t>
            </a:r>
            <a:r>
              <a:rPr lang="en-AU" dirty="0" err="1" smtClean="0"/>
              <a:t>vm.onClick</a:t>
            </a:r>
            <a:r>
              <a:rPr lang="en-AU" dirty="0" smtClean="0"/>
              <a:t>()”&gt;&lt;/button&gt;</a:t>
            </a:r>
          </a:p>
          <a:p>
            <a:r>
              <a:rPr lang="en-AU" dirty="0" smtClean="0"/>
              <a:t>&lt;button (click)=“</a:t>
            </a:r>
            <a:r>
              <a:rPr lang="en-AU" dirty="0" err="1" smtClean="0"/>
              <a:t>onClick</a:t>
            </a:r>
            <a:r>
              <a:rPr lang="en-AU" dirty="0" smtClean="0"/>
              <a:t>”&gt;&lt;/button&gt;</a:t>
            </a:r>
          </a:p>
          <a:p>
            <a:endParaRPr lang="en-AU" dirty="0"/>
          </a:p>
          <a:p>
            <a:r>
              <a:rPr lang="en-AU" sz="6000" dirty="0" smtClean="0"/>
              <a:t>This means native DOM events!</a:t>
            </a:r>
            <a:endParaRPr lang="en-AU" sz="6000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Interpolation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6677"/>
          <a:stretch/>
        </p:blipFill>
        <p:spPr>
          <a:xfrm>
            <a:off x="2175473" y="2286001"/>
            <a:ext cx="7961939" cy="1081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1606" b="-24929"/>
          <a:stretch/>
        </p:blipFill>
        <p:spPr>
          <a:xfrm>
            <a:off x="2175473" y="3367216"/>
            <a:ext cx="7961939" cy="10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3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Interpolation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2515"/>
          <a:stretch/>
        </p:blipFill>
        <p:spPr>
          <a:xfrm>
            <a:off x="2182733" y="3323968"/>
            <a:ext cx="8504947" cy="8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3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Interpolation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58" y="1262417"/>
            <a:ext cx="11080435" cy="385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Property Binding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212" t="37743" r="212" b="49920"/>
          <a:stretch/>
        </p:blipFill>
        <p:spPr>
          <a:xfrm>
            <a:off x="1206667" y="2665662"/>
            <a:ext cx="10090985" cy="6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Property binding not attribute binding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2291912"/>
            <a:ext cx="11913309" cy="18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Property </a:t>
            </a:r>
            <a:r>
              <a:rPr lang="en-AU" dirty="0" smtClean="0"/>
              <a:t>Binding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3354" b="74309"/>
          <a:stretch/>
        </p:blipFill>
        <p:spPr>
          <a:xfrm>
            <a:off x="1206668" y="1780675"/>
            <a:ext cx="10090985" cy="695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212" t="37743" r="212" b="49920"/>
          <a:stretch/>
        </p:blipFill>
        <p:spPr>
          <a:xfrm>
            <a:off x="1206667" y="2665662"/>
            <a:ext cx="10090985" cy="695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424" t="62132" r="424" b="25531"/>
          <a:stretch/>
        </p:blipFill>
        <p:spPr>
          <a:xfrm>
            <a:off x="1206666" y="3610142"/>
            <a:ext cx="10090985" cy="695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795" t="86142" r="795" b="1521"/>
          <a:stretch/>
        </p:blipFill>
        <p:spPr>
          <a:xfrm>
            <a:off x="1206666" y="4527211"/>
            <a:ext cx="10090985" cy="6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 Bindings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76678"/>
          <a:stretch/>
        </p:blipFill>
        <p:spPr>
          <a:xfrm>
            <a:off x="1036527" y="2060675"/>
            <a:ext cx="9496442" cy="768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56" t="79560" r="56" b="-2882"/>
          <a:stretch/>
        </p:blipFill>
        <p:spPr>
          <a:xfrm>
            <a:off x="1036527" y="2828758"/>
            <a:ext cx="9496442" cy="7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4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Bindings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2" y="2124893"/>
            <a:ext cx="10818925" cy="70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Angular Super Powers Tour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Angular 2 Template Syntax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</a:t>
            </a:r>
            <a:r>
              <a:rPr lang="en-AU" dirty="0" err="1" smtClean="0">
                <a:solidFill>
                  <a:schemeClr val="bg1"/>
                </a:solidFill>
              </a:rPr>
              <a:t>AngularSuperPowersTour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DuncHunter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Style Bindings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1" y="2105631"/>
            <a:ext cx="8807903" cy="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Event Binding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5624"/>
            <a:ext cx="8038387" cy="73710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2902" y="3140242"/>
            <a:ext cx="9991298" cy="8061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AU" sz="2800" b="1" dirty="0">
                <a:hlinkClick r:id="rId3"/>
              </a:rPr>
              <a:t>https://developer.mozilla.org/en-US/docs/Web/Events</a:t>
            </a:r>
            <a:endParaRPr lang="en-AU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94970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Event Binding between elements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68" y="2363150"/>
            <a:ext cx="9747548" cy="95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0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" y="1905950"/>
            <a:ext cx="7411453" cy="728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558" y="33696"/>
            <a:ext cx="4359442" cy="668777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</p:cNvCxnSpPr>
          <p:nvPr/>
        </p:nvCxnSpPr>
        <p:spPr>
          <a:xfrm>
            <a:off x="7591926" y="2269988"/>
            <a:ext cx="1997242" cy="1989191"/>
          </a:xfrm>
          <a:prstGeom prst="straightConnector1">
            <a:avLst/>
          </a:prstGeom>
          <a:ln w="76200" cap="flat" cmpd="sng" algn="ctr">
            <a:solidFill>
              <a:srgbClr val="CC414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3"/>
          </p:cNvCxnSpPr>
          <p:nvPr/>
        </p:nvCxnSpPr>
        <p:spPr>
          <a:xfrm>
            <a:off x="6963509" y="5164035"/>
            <a:ext cx="2625659" cy="1277484"/>
          </a:xfrm>
          <a:prstGeom prst="straightConnector1">
            <a:avLst/>
          </a:prstGeom>
          <a:ln w="76200" cap="flat" cmpd="sng" algn="ctr">
            <a:solidFill>
              <a:srgbClr val="CC414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11" y="4816366"/>
            <a:ext cx="6734198" cy="695338"/>
          </a:xfrm>
          <a:prstGeom prst="rect">
            <a:avLst/>
          </a:prstGeom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12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Two-Way Binding with </a:t>
            </a:r>
            <a:r>
              <a:rPr lang="en-AU" dirty="0" smtClean="0"/>
              <a:t>ng-model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09" y="2282143"/>
            <a:ext cx="8776072" cy="761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9" y="3695683"/>
            <a:ext cx="10899440" cy="10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7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Built-in Directives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08" y="3919079"/>
            <a:ext cx="10582479" cy="664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7" y="2418336"/>
            <a:ext cx="8680951" cy="64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9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ng-class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2" y="2267606"/>
            <a:ext cx="10580802" cy="583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02" y="3119960"/>
            <a:ext cx="4684344" cy="22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ng-style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2" y="1942250"/>
            <a:ext cx="11212813" cy="584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02" y="2980610"/>
            <a:ext cx="7226671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2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*ng-if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82" y="2126731"/>
            <a:ext cx="6804447" cy="10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6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 Why the star?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2" y="1971592"/>
            <a:ext cx="11458017" cy="66173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44" y="3717930"/>
            <a:ext cx="8528918" cy="12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Duncan Hunter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000" dirty="0" smtClean="0"/>
              <a:t>       @</a:t>
            </a:r>
            <a:r>
              <a:rPr lang="en-AU" sz="2000" dirty="0" err="1" smtClean="0"/>
              <a:t>DuncHunter</a:t>
            </a:r>
            <a:endParaRPr lang="en-AU" sz="20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Software Architect</a:t>
            </a:r>
            <a:endParaRPr lang="en-AU" sz="20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000" dirty="0" smtClean="0"/>
              <a:t>Focus on Angular and </a:t>
            </a:r>
            <a:r>
              <a:rPr lang="en-AU" sz="2000" dirty="0" err="1" smtClean="0"/>
              <a:t>TypeScript</a:t>
            </a:r>
            <a:r>
              <a:rPr lang="en-AU" sz="2000" dirty="0" smtClean="0"/>
              <a:t>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000" dirty="0" smtClean="0"/>
              <a:t>Rock climber</a:t>
            </a:r>
          </a:p>
          <a:p>
            <a:pPr fontAlgn="base"/>
            <a:endParaRPr lang="en-AU" dirty="0" smtClean="0"/>
          </a:p>
          <a:p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43650"/>
            <a:ext cx="7229476" cy="377825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287" y="2300723"/>
            <a:ext cx="490372" cy="49037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https://lh3.googleusercontent.com/ojoxf_CaXj9SOE0zk2fXWwvh1QLuqExbmu5kprZOmQOPKJ5MtiXqDqBMtLbbsdZlp8dO_YF2yFn0izVoQXjDC_DGzpmzGBf-Zg8ctqhgrACPpNJ67hxjGp1XCXyCqJ2ut_l8x91M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" y="95019"/>
            <a:ext cx="5049156" cy="75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and </a:t>
            </a:r>
            <a:r>
              <a:rPr lang="en-US" dirty="0" smtClean="0"/>
              <a:t>*ng-If </a:t>
            </a:r>
            <a:r>
              <a:rPr lang="en-US" dirty="0"/>
              <a:t>are not the same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" y="2124133"/>
            <a:ext cx="10551390" cy="1150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9" y="1904810"/>
            <a:ext cx="11198846" cy="28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*ng-for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1" y="2035832"/>
            <a:ext cx="6451789" cy="6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0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template </a:t>
            </a:r>
            <a:r>
              <a:rPr lang="en-US" dirty="0" smtClean="0"/>
              <a:t>variables with #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52902" y="1965326"/>
            <a:ext cx="10600898" cy="4391024"/>
          </a:xfrm>
        </p:spPr>
        <p:txBody>
          <a:bodyPr/>
          <a:lstStyle/>
          <a:p>
            <a:r>
              <a:rPr lang="en-US" dirty="0"/>
              <a:t>We can reference a local template variable on the same element, on a sibling element, or on any of its children</a:t>
            </a:r>
            <a:r>
              <a:rPr lang="en-US" dirty="0" smtClean="0"/>
              <a:t>.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19" y="3865547"/>
            <a:ext cx="10363730" cy="9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template </a:t>
            </a:r>
            <a:r>
              <a:rPr lang="en-US" dirty="0" smtClean="0"/>
              <a:t>variables with #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52902" y="1965326"/>
            <a:ext cx="10600898" cy="4391024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1" y="1965325"/>
            <a:ext cx="10602553" cy="309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Input and Output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2922338"/>
            <a:ext cx="4184865" cy="3213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2" y="1896957"/>
            <a:ext cx="10875895" cy="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" y="1905950"/>
            <a:ext cx="7411453" cy="728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558" y="33696"/>
            <a:ext cx="4359442" cy="668777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</p:cNvCxnSpPr>
          <p:nvPr/>
        </p:nvCxnSpPr>
        <p:spPr>
          <a:xfrm>
            <a:off x="7591926" y="2269988"/>
            <a:ext cx="1997242" cy="1989191"/>
          </a:xfrm>
          <a:prstGeom prst="straightConnector1">
            <a:avLst/>
          </a:prstGeom>
          <a:ln w="76200" cap="flat" cmpd="sng" algn="ctr">
            <a:solidFill>
              <a:srgbClr val="CC414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3"/>
          </p:cNvCxnSpPr>
          <p:nvPr/>
        </p:nvCxnSpPr>
        <p:spPr>
          <a:xfrm>
            <a:off x="6963509" y="5164035"/>
            <a:ext cx="2625659" cy="1277484"/>
          </a:xfrm>
          <a:prstGeom prst="straightConnector1">
            <a:avLst/>
          </a:prstGeom>
          <a:ln w="76200" cap="flat" cmpd="sng" algn="ctr">
            <a:solidFill>
              <a:srgbClr val="CC414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11" y="4816366"/>
            <a:ext cx="6734198" cy="695338"/>
          </a:xfrm>
          <a:prstGeom prst="rect">
            <a:avLst/>
          </a:prstGeom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151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Pipe Operator ( | )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5624"/>
            <a:ext cx="7072845" cy="70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Elvis Operator ( ?. ) and null property </a:t>
            </a:r>
            <a:r>
              <a:rPr lang="en-US" sz="3600" dirty="0" smtClean="0"/>
              <a:t>paths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3486878"/>
            <a:ext cx="2952824" cy="72115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2" y="1825625"/>
            <a:ext cx="9176010" cy="70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6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Some template syntax tips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67" y="167176"/>
            <a:ext cx="8717217" cy="65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xfrm>
            <a:off x="4320" y="54592"/>
            <a:ext cx="12192000" cy="68034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3392" y="3620574"/>
            <a:ext cx="6692928" cy="729970"/>
          </a:xfrm>
        </p:spPr>
        <p:txBody>
          <a:bodyPr/>
          <a:lstStyle/>
          <a:p>
            <a:r>
              <a:rPr lang="en-AU" dirty="0"/>
              <a:t>5. Input and Output Properties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5815" y="1216791"/>
            <a:ext cx="6692928" cy="729970"/>
          </a:xfrm>
        </p:spPr>
        <p:txBody>
          <a:bodyPr/>
          <a:lstStyle/>
          <a:p>
            <a:r>
              <a:rPr lang="en-AU" dirty="0" smtClean="0"/>
              <a:t>2. </a:t>
            </a:r>
            <a:r>
              <a:rPr lang="en-AU" dirty="0"/>
              <a:t>Property Binding &amp; Event Binding</a:t>
            </a:r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5" y="417115"/>
            <a:ext cx="6693615" cy="729504"/>
          </a:xfrm>
        </p:spPr>
        <p:txBody>
          <a:bodyPr/>
          <a:lstStyle/>
          <a:p>
            <a:r>
              <a:rPr lang="en-AU" dirty="0" smtClean="0"/>
              <a:t>1. Why the new syntax?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010845"/>
            <a:ext cx="6693615" cy="729504"/>
          </a:xfrm>
        </p:spPr>
        <p:txBody>
          <a:bodyPr/>
          <a:lstStyle/>
          <a:p>
            <a:r>
              <a:rPr lang="en-AU" dirty="0" smtClean="0"/>
              <a:t>3. </a:t>
            </a:r>
            <a:r>
              <a:rPr lang="en-US" dirty="0"/>
              <a:t>Attribute, Class and Style Bindings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810390"/>
            <a:ext cx="6693615" cy="729504"/>
          </a:xfrm>
        </p:spPr>
        <p:txBody>
          <a:bodyPr/>
          <a:lstStyle/>
          <a:p>
            <a:r>
              <a:rPr lang="en-AU" dirty="0" smtClean="0"/>
              <a:t>4. </a:t>
            </a:r>
            <a:r>
              <a:rPr lang="en-AU" dirty="0"/>
              <a:t>Built-in Directives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7" grpId="0" build="p" animBg="1"/>
      <p:bldP spid="9" grpId="0" uiExpand="1" build="p" animBg="1"/>
      <p:bldP spid="10" grpId="0" uiExpand="1" build="p" animBg="1"/>
      <p:bldP spid="11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Use lower snake case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2671"/>
          <a:stretch/>
        </p:blipFill>
        <p:spPr>
          <a:xfrm>
            <a:off x="1109997" y="3096126"/>
            <a:ext cx="9777749" cy="12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9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52902" y="1689100"/>
            <a:ext cx="10686196" cy="4549775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0" indent="0">
              <a:buNone/>
            </a:pPr>
            <a:endParaRPr lang="en-AU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/>
              <a:t>Join the Conversation </a:t>
            </a:r>
            <a:r>
              <a:rPr lang="en-AU" dirty="0" smtClean="0"/>
              <a:t>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r>
              <a:rPr lang="en-AU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2" y="2642267"/>
            <a:ext cx="10686196" cy="132172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Some great Angular 2 </a:t>
            </a:r>
            <a:r>
              <a:rPr lang="en-AU" sz="3600" dirty="0"/>
              <a:t>t</a:t>
            </a:r>
            <a:r>
              <a:rPr lang="en-AU" sz="3600" dirty="0" smtClean="0"/>
              <a:t>emplate syntax resources 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56913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/>
              <a:t>Join the Conversation </a:t>
            </a:r>
            <a:r>
              <a:rPr lang="en-AU" dirty="0" smtClean="0"/>
              <a:t>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r>
              <a:rPr lang="en-AU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49" y="3425825"/>
            <a:ext cx="12701" cy="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50"/>
            <a:ext cx="12385680" cy="88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/>
              <a:t>Join the Conversation </a:t>
            </a:r>
            <a:r>
              <a:rPr lang="en-AU" dirty="0" smtClean="0"/>
              <a:t>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r>
              <a:rPr lang="en-AU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49" y="3425825"/>
            <a:ext cx="12701" cy="6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"/>
            <a:ext cx="12323796" cy="88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3392" y="3620574"/>
            <a:ext cx="6692928" cy="729970"/>
          </a:xfrm>
        </p:spPr>
        <p:txBody>
          <a:bodyPr/>
          <a:lstStyle/>
          <a:p>
            <a:r>
              <a:rPr lang="en-AU" dirty="0"/>
              <a:t>5. Input and Output Properties</a:t>
            </a:r>
            <a:endParaRPr lang="en-US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5815" y="1216791"/>
            <a:ext cx="6692928" cy="729970"/>
          </a:xfrm>
        </p:spPr>
        <p:txBody>
          <a:bodyPr/>
          <a:lstStyle/>
          <a:p>
            <a:r>
              <a:rPr lang="en-AU" dirty="0" smtClean="0"/>
              <a:t>2. </a:t>
            </a:r>
            <a:r>
              <a:rPr lang="en-AU" dirty="0"/>
              <a:t>Property Binding &amp; Event Binding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5" y="417115"/>
            <a:ext cx="6693615" cy="729504"/>
          </a:xfrm>
        </p:spPr>
        <p:txBody>
          <a:bodyPr/>
          <a:lstStyle/>
          <a:p>
            <a:r>
              <a:rPr lang="en-AU" dirty="0" smtClean="0"/>
              <a:t>1. Why the new syntax?</a:t>
            </a:r>
            <a:endParaRPr lang="en-US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010845"/>
            <a:ext cx="6693615" cy="729504"/>
          </a:xfrm>
        </p:spPr>
        <p:txBody>
          <a:bodyPr/>
          <a:lstStyle/>
          <a:p>
            <a:r>
              <a:rPr lang="en-AU" dirty="0" smtClean="0"/>
              <a:t>3. </a:t>
            </a:r>
            <a:r>
              <a:rPr lang="en-US" dirty="0"/>
              <a:t>Attribute, Class and Style Bindings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810390"/>
            <a:ext cx="6693615" cy="729504"/>
          </a:xfrm>
        </p:spPr>
        <p:txBody>
          <a:bodyPr/>
          <a:lstStyle/>
          <a:p>
            <a:r>
              <a:rPr lang="en-AU" dirty="0" smtClean="0"/>
              <a:t>4. </a:t>
            </a:r>
            <a:r>
              <a:rPr lang="en-AU" dirty="0"/>
              <a:t>Built-in Directives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4" grpId="0" build="p" animBg="1"/>
      <p:bldP spid="15" grpId="0" uiExpand="1" build="p" animBg="1"/>
      <p:bldP spid="16" grpId="0" uiExpand="1" build="p" animBg="1"/>
      <p:bldP spid="17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www.ssw.com.au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600" dirty="0"/>
              <a:t>Sydney | Melbourne | Brisbane | </a:t>
            </a:r>
            <a:r>
              <a:rPr lang="en-AU" sz="1600" dirty="0" smtClean="0"/>
              <a:t>Adelaide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Angular2 will be rad!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2" y="1825625"/>
            <a:ext cx="10629485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Angular2 will be rad!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5624"/>
            <a:ext cx="10621319" cy="40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6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Angular2 will be rad!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8" y="1012701"/>
            <a:ext cx="10776504" cy="4832598"/>
          </a:xfrm>
          <a:prstGeom prst="rect">
            <a:avLst/>
          </a:prstGeom>
        </p:spPr>
      </p:pic>
      <p:pic>
        <p:nvPicPr>
          <p:cNvPr id="1028" name="Picture 4" descr="https://blog.polymer-project.org/images/logos/p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01" y="4531521"/>
            <a:ext cx="2849599" cy="195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Is this valid syntax?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lphaLcParenR"/>
            </a:pPr>
            <a:r>
              <a:rPr lang="en-AU" dirty="0" smtClean="0"/>
              <a:t>Yes</a:t>
            </a:r>
          </a:p>
          <a:p>
            <a:pPr marL="514350" indent="-514350">
              <a:buAutoNum type="alphaLcParenR"/>
            </a:pPr>
            <a:r>
              <a:rPr lang="en-AU" dirty="0" smtClean="0"/>
              <a:t>No</a:t>
            </a:r>
          </a:p>
          <a:p>
            <a:pPr algn="ctr"/>
            <a:r>
              <a:rPr lang="en-US" dirty="0"/>
              <a:t> Attribute names must consist of one or more characters other than the space characters, U+0000 NULL, """, "'", "&gt;", "/", "=", the control characters, and any characters that are not defined by Unicode.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6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Is this valid syntax?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lphaLcParenR"/>
            </a:pPr>
            <a:r>
              <a:rPr lang="en-AU" dirty="0" smtClean="0"/>
              <a:t>Yes</a:t>
            </a:r>
          </a:p>
          <a:p>
            <a:pPr marL="514350" indent="-514350">
              <a:buAutoNum type="alphaLcParenR"/>
            </a:pPr>
            <a:r>
              <a:rPr lang="en-AU" dirty="0" smtClean="0"/>
              <a:t>No</a:t>
            </a:r>
          </a:p>
          <a:p>
            <a:pPr algn="ctr"/>
            <a:r>
              <a:rPr lang="en-US" dirty="0"/>
              <a:t> Attribute names must consist of one or more characters other than the space characters, U+0000 NULL, """, "'", "&gt;", "/", "=", the control characters, and any characters that are not defined by Unicode.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30424534-9333-42CF-B01B-BE188180668E}" vid="{9E51061D-7AED-4FE8-A6D3-D66720DE85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5FE1013327E3449BF9566E343FFAA1" ma:contentTypeVersion="1" ma:contentTypeDescription="Create a new document." ma:contentTypeScope="" ma:versionID="d550274679fed6cb826066f0bea45379">
  <xsd:schema xmlns:xsd="http://www.w3.org/2001/XMLSchema" xmlns:xs="http://www.w3.org/2001/XMLSchema" xmlns:p="http://schemas.microsoft.com/office/2006/metadata/properties" xmlns:ns2="b7f89264-0a68-447c-92c5-3912fcdf2a13" targetNamespace="http://schemas.microsoft.com/office/2006/metadata/properties" ma:root="true" ma:fieldsID="b9e5e8504c03d131c27cbd09568cfb5c" ns2:_="">
    <xsd:import namespace="b7f89264-0a68-447c-92c5-3912fcdf2a1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89264-0a68-447c-92c5-3912fcdf2a1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4B2C1D-6224-4E78-A401-3EFC182052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8922C6-851A-4D42-A513-94D48AB6E3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f89264-0a68-447c-92c5-3912fcdf2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227E6D-FB15-4979-BEB3-3188EAA10AF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A1AE266-5ABF-468A-8F4A-D20FD1919EBF}">
  <ds:schemaRefs>
    <ds:schemaRef ds:uri="http://schemas.microsoft.com/office/2006/metadata/properties"/>
    <ds:schemaRef ds:uri="b7f89264-0a68-447c-92c5-3912fcdf2a1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12717</TotalTime>
  <Words>902</Words>
  <Application>Microsoft Office PowerPoint</Application>
  <PresentationFormat>Widescreen</PresentationFormat>
  <Paragraphs>153</Paragraphs>
  <Slides>45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Wingdings</vt:lpstr>
      <vt:lpstr>Calibri</vt:lpstr>
      <vt:lpstr>Open Sans Light</vt:lpstr>
      <vt:lpstr>SSW-White</vt:lpstr>
      <vt:lpstr>PowerPoint Presentation</vt:lpstr>
      <vt:lpstr>Angular 2 Template Syntax</vt:lpstr>
      <vt:lpstr>Duncan Hunter</vt:lpstr>
      <vt:lpstr>Agenda</vt:lpstr>
      <vt:lpstr>Why Angular2 will be rad!</vt:lpstr>
      <vt:lpstr>Why Angular2 will be rad!</vt:lpstr>
      <vt:lpstr>Why Angular2 will be rad!</vt:lpstr>
      <vt:lpstr>Is this valid syntax?</vt:lpstr>
      <vt:lpstr>Is this valid syntax?</vt:lpstr>
      <vt:lpstr>Main template syntax to learn</vt:lpstr>
      <vt:lpstr>A lot less angular directives</vt:lpstr>
      <vt:lpstr>Interpolation </vt:lpstr>
      <vt:lpstr>Interpolation </vt:lpstr>
      <vt:lpstr>Interpolation </vt:lpstr>
      <vt:lpstr>Property Binding </vt:lpstr>
      <vt:lpstr>Property binding not attribute binding</vt:lpstr>
      <vt:lpstr>Property Binding </vt:lpstr>
      <vt:lpstr>Attribute Bindings</vt:lpstr>
      <vt:lpstr>Class Bindings</vt:lpstr>
      <vt:lpstr>Style Bindings</vt:lpstr>
      <vt:lpstr>Event Binding</vt:lpstr>
      <vt:lpstr>Event Binding between elements</vt:lpstr>
      <vt:lpstr>PowerPoint Presentation</vt:lpstr>
      <vt:lpstr>Two-Way Binding with ng-model</vt:lpstr>
      <vt:lpstr>Built-in Directives</vt:lpstr>
      <vt:lpstr>ng-class</vt:lpstr>
      <vt:lpstr>ng-style</vt:lpstr>
      <vt:lpstr>*ng-if</vt:lpstr>
      <vt:lpstr>* Why the star?</vt:lpstr>
      <vt:lpstr>Visibility and *ng-If are not the same</vt:lpstr>
      <vt:lpstr>*ng-for</vt:lpstr>
      <vt:lpstr>Local template variables with #</vt:lpstr>
      <vt:lpstr>Local template variables with #</vt:lpstr>
      <vt:lpstr>Input and Output Properties</vt:lpstr>
      <vt:lpstr>PowerPoint Presentation</vt:lpstr>
      <vt:lpstr>The Pipe Operator ( | )</vt:lpstr>
      <vt:lpstr>The Elvis Operator ( ?. ) and null property paths</vt:lpstr>
      <vt:lpstr>Some template syntax tips</vt:lpstr>
      <vt:lpstr>PowerPoint Presentation</vt:lpstr>
      <vt:lpstr>Use lower snake case</vt:lpstr>
      <vt:lpstr>Some great Angular 2 template syntax resources </vt:lpstr>
      <vt:lpstr>PowerPoint Presentation</vt:lpstr>
      <vt:lpstr>PowerPoint Presentation</vt:lpstr>
      <vt:lpstr>Summary</vt:lpstr>
      <vt:lpstr>Thank you!   info@ssw.com.au www.ssw.com.au Sydney | Melbourne | Brisbane | Adelaide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Duncan Hunter</dc:creator>
  <cp:keywords>template, ssw, blank</cp:keywords>
  <cp:lastModifiedBy>Duncan Hunter</cp:lastModifiedBy>
  <cp:revision>520</cp:revision>
  <dcterms:created xsi:type="dcterms:W3CDTF">2015-05-03T02:35:54Z</dcterms:created>
  <dcterms:modified xsi:type="dcterms:W3CDTF">2015-11-26T04:09:21Z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0x010100B05FE1013327E3449BF9566E343FFAA1</vt:lpwstr>
  </property>
  <property fmtid="{D5CDD505-2E9C-101B-9397-08002B2CF9AE}" pid="4" name="Tfs.LastKnownPath">
    <vt:lpwstr>https://d.docs.live.net/9d32a2f0737b44d3/SSW/Angular%202%20and%20ASP.NET%20MVC%206%20in%20Visual%20Studio%202015%20JumpStart/Presentations/AngularSuperPowers-Syntax_v1.pptx</vt:lpwstr>
  </property>
</Properties>
</file>